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7" r:id="rId7"/>
    <p:sldId id="262" r:id="rId8"/>
    <p:sldId id="259" r:id="rId9"/>
    <p:sldId id="258" r:id="rId10"/>
    <p:sldId id="257" r:id="rId11"/>
    <p:sldId id="260" r:id="rId12"/>
    <p:sldId id="261" r:id="rId13"/>
    <p:sldId id="264" r:id="rId14"/>
    <p:sldId id="265" r:id="rId15"/>
    <p:sldId id="26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685801"/>
            <a:ext cx="5638800" cy="2914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657600"/>
            <a:ext cx="4343400" cy="266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685801"/>
            <a:ext cx="4267200" cy="2914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657600"/>
            <a:ext cx="4343400" cy="266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spearmancs\Local Settings\Temporary Internet Files\Content.IE5\F3MG27ML\MCj02811270000[1].wmf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04800" y="228600"/>
            <a:ext cx="54864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spearmancs\Local Settings\Temporary Internet Files\Content.IE5\F3MG27ML\MCj02811270000[1].wmf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04800" y="228600"/>
            <a:ext cx="54864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spearmancs\Local Settings\Temporary Internet Files\Content.IE5\F3MG27ML\MCj02811270000[1].wmf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04800" y="228600"/>
            <a:ext cx="54864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5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pearmancs\Local Settings\Temporary Internet Files\Content.IE5\F3MG27ML\MCj0281127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28600" y="228600"/>
            <a:ext cx="5386812" cy="66294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BFF7-516D-4491-A1AD-DC78F1ABF5F9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552B-4E7D-43FB-9BB6-0B34B5E82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VsiAfyctZC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oodnetwork.com/videos/deep-fried-turkey/29726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 Safe This Thanksgiving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Deep Fried Turkey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5184338"/>
            <a:ext cx="342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Angela Summers, PhD, PE</a:t>
            </a:r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SIS-TECH Solutions</a:t>
            </a:r>
          </a:p>
          <a:p>
            <a:r>
              <a:rPr lang="en-US" dirty="0" err="1" smtClean="0"/>
              <a:t>www.sis-tech.com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2667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Cooked Turkey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3048000"/>
            <a:ext cx="2286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1210270"/>
            <a:ext cx="29718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Quality Control Test:</a:t>
            </a:r>
          </a:p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151F after removal from oil</a:t>
            </a:r>
          </a:p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160F+ after resting for 15 min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2121932"/>
            <a:ext cx="304800" cy="990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5867400"/>
            <a:ext cx="3810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Cooking time – approximately 1 hour</a:t>
            </a:r>
          </a:p>
        </p:txBody>
      </p:sp>
    </p:spTree>
    <p:extLst>
      <p:ext uri="{BB962C8B-B14F-4D97-AF65-F5344CB8AC3E}">
        <p14:creationId xmlns:p14="http://schemas.microsoft.com/office/powerpoint/2010/main" val="174540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95400"/>
            <a:ext cx="5715981" cy="40190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Delivery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58453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Yum!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4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2667000"/>
            <a:ext cx="6019800" cy="2667000"/>
          </a:xfrm>
        </p:spPr>
        <p:txBody>
          <a:bodyPr/>
          <a:lstStyle/>
          <a:p>
            <a:r>
              <a:rPr lang="pl-PL" dirty="0">
                <a:solidFill>
                  <a:srgbClr val="660066"/>
                </a:solidFill>
              </a:rPr>
              <a:t>http://</a:t>
            </a:r>
            <a:r>
              <a:rPr lang="pl-PL" dirty="0" err="1">
                <a:solidFill>
                  <a:srgbClr val="660066"/>
                </a:solidFill>
              </a:rPr>
              <a:t>www.foodnetwork.com</a:t>
            </a:r>
            <a:r>
              <a:rPr lang="pl-PL" dirty="0">
                <a:solidFill>
                  <a:srgbClr val="660066"/>
                </a:solidFill>
              </a:rPr>
              <a:t>/</a:t>
            </a:r>
            <a:r>
              <a:rPr lang="pl-PL" dirty="0" err="1">
                <a:solidFill>
                  <a:srgbClr val="660066"/>
                </a:solidFill>
              </a:rPr>
              <a:t>recipes</a:t>
            </a:r>
            <a:r>
              <a:rPr lang="pl-PL" dirty="0">
                <a:solidFill>
                  <a:srgbClr val="660066"/>
                </a:solidFill>
              </a:rPr>
              <a:t>/</a:t>
            </a:r>
            <a:r>
              <a:rPr lang="pl-PL" dirty="0" err="1">
                <a:solidFill>
                  <a:srgbClr val="660066"/>
                </a:solidFill>
              </a:rPr>
              <a:t>alton-brown</a:t>
            </a:r>
            <a:r>
              <a:rPr lang="pl-PL" dirty="0">
                <a:solidFill>
                  <a:srgbClr val="660066"/>
                </a:solidFill>
              </a:rPr>
              <a:t>/</a:t>
            </a:r>
            <a:r>
              <a:rPr lang="pl-PL" dirty="0" err="1">
                <a:solidFill>
                  <a:srgbClr val="660066"/>
                </a:solidFill>
              </a:rPr>
              <a:t>deep-fried-turkey-recipe</a:t>
            </a:r>
            <a:r>
              <a:rPr lang="pl-PL" dirty="0">
                <a:solidFill>
                  <a:srgbClr val="660066"/>
                </a:solidFill>
              </a:rPr>
              <a:t>/</a:t>
            </a:r>
            <a:r>
              <a:rPr lang="pl-PL" dirty="0" err="1">
                <a:solidFill>
                  <a:srgbClr val="660066"/>
                </a:solidFill>
              </a:rPr>
              <a:t>index.html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638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to Food Network and the commercial sponsor of its video.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495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to Cobb County, </a:t>
            </a:r>
            <a:r>
              <a:rPr lang="en-US" dirty="0" err="1" smtClean="0"/>
              <a:t>Georgio</a:t>
            </a:r>
            <a:r>
              <a:rPr lang="en-US" dirty="0" smtClean="0"/>
              <a:t>, Fire Department  for the public service announcement.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8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381000"/>
            <a:ext cx="4267200" cy="914399"/>
          </a:xfrm>
        </p:spPr>
        <p:txBody>
          <a:bodyPr/>
          <a:lstStyle/>
          <a:p>
            <a:r>
              <a:rPr lang="en-US" dirty="0" smtClean="0"/>
              <a:t>API 521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200400" y="1371600"/>
            <a:ext cx="5943600" cy="43434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5.9.1 Water into hot oil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Although the entrance of water into hot oil remains a source of potential overpressure, no generally </a:t>
            </a:r>
            <a:r>
              <a:rPr lang="en-US" dirty="0" smtClean="0">
                <a:solidFill>
                  <a:schemeClr val="tx1"/>
                </a:solidFill>
              </a:rPr>
              <a:t>recognized method </a:t>
            </a:r>
            <a:r>
              <a:rPr lang="en-US" dirty="0">
                <a:solidFill>
                  <a:schemeClr val="tx1"/>
                </a:solidFill>
              </a:rPr>
              <a:t>for calculating the relieving requirements is available. In a limited sense, if the quantity of water </a:t>
            </a:r>
            <a:r>
              <a:rPr lang="en-US" dirty="0" smtClean="0">
                <a:solidFill>
                  <a:schemeClr val="tx1"/>
                </a:solidFill>
              </a:rPr>
              <a:t>present and </a:t>
            </a:r>
            <a:r>
              <a:rPr lang="en-US" dirty="0">
                <a:solidFill>
                  <a:schemeClr val="tx1"/>
                </a:solidFill>
              </a:rPr>
              <a:t>the heat available in the process stream are known, the size of the pressure-relief device can be </a:t>
            </a:r>
            <a:r>
              <a:rPr lang="en-US" dirty="0" smtClean="0">
                <a:solidFill>
                  <a:schemeClr val="tx1"/>
                </a:solidFill>
              </a:rPr>
              <a:t>calculated like </a:t>
            </a:r>
            <a:r>
              <a:rPr lang="en-US" dirty="0">
                <a:solidFill>
                  <a:schemeClr val="tx1"/>
                </a:solidFill>
              </a:rPr>
              <a:t>that of a steam valve.. Unfortunately, the quantity of water is almost never known, even within broad limits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Also, since the expansion in volume from liquid </a:t>
            </a:r>
            <a:r>
              <a:rPr lang="en-US" dirty="0" smtClean="0">
                <a:solidFill>
                  <a:schemeClr val="tx1"/>
                </a:solidFill>
              </a:rPr>
              <a:t>to vapor </a:t>
            </a:r>
            <a:r>
              <a:rPr lang="en-US" dirty="0">
                <a:solidFill>
                  <a:schemeClr val="tx1"/>
                </a:solidFill>
              </a:rPr>
              <a:t>is so great (approximately 1:1 400 at </a:t>
            </a:r>
            <a:r>
              <a:rPr lang="en-US" dirty="0" smtClean="0">
                <a:solidFill>
                  <a:schemeClr val="tx1"/>
                </a:solidFill>
              </a:rPr>
              <a:t>atmospheric pressure</a:t>
            </a:r>
            <a:r>
              <a:rPr lang="en-US" dirty="0">
                <a:solidFill>
                  <a:schemeClr val="tx1"/>
                </a:solidFill>
              </a:rPr>
              <a:t>) and the speed of </a:t>
            </a:r>
            <a:r>
              <a:rPr lang="en-US" dirty="0" smtClean="0">
                <a:solidFill>
                  <a:schemeClr val="tx1"/>
                </a:solidFill>
              </a:rPr>
              <a:t>vapor </a:t>
            </a:r>
            <a:r>
              <a:rPr lang="en-US" dirty="0">
                <a:solidFill>
                  <a:schemeClr val="tx1"/>
                </a:solidFill>
              </a:rPr>
              <a:t>generation is essentially instantaneous, it </a:t>
            </a:r>
            <a:r>
              <a:rPr lang="en-US" dirty="0" smtClean="0">
                <a:solidFill>
                  <a:schemeClr val="tx1"/>
                </a:solidFill>
              </a:rPr>
              <a:t>is questionable </a:t>
            </a:r>
            <a:r>
              <a:rPr lang="en-US" dirty="0">
                <a:solidFill>
                  <a:schemeClr val="tx1"/>
                </a:solidFill>
              </a:rPr>
              <a:t>whether </a:t>
            </a:r>
            <a:r>
              <a:rPr lang="en-US" dirty="0" smtClean="0">
                <a:solidFill>
                  <a:schemeClr val="tx1"/>
                </a:solidFill>
              </a:rPr>
              <a:t>the pressure</a:t>
            </a:r>
            <a:r>
              <a:rPr lang="en-US" dirty="0">
                <a:solidFill>
                  <a:schemeClr val="tx1"/>
                </a:solidFill>
              </a:rPr>
              <a:t>-relief device could open fast enough to be of value. Normally, a pressure-relieving device is not </a:t>
            </a:r>
            <a:r>
              <a:rPr lang="en-US" dirty="0" smtClean="0">
                <a:solidFill>
                  <a:schemeClr val="tx1"/>
                </a:solidFill>
              </a:rPr>
              <a:t>provided for </a:t>
            </a:r>
            <a:r>
              <a:rPr lang="en-US" dirty="0">
                <a:solidFill>
                  <a:schemeClr val="tx1"/>
                </a:solidFill>
              </a:rPr>
              <a:t>this contingency. </a:t>
            </a:r>
          </a:p>
        </p:txBody>
      </p:sp>
    </p:spTree>
    <p:extLst>
      <p:ext uri="{BB962C8B-B14F-4D97-AF65-F5344CB8AC3E}">
        <p14:creationId xmlns:p14="http://schemas.microsoft.com/office/powerpoint/2010/main" val="297057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frying a turkey can be quite hazardous:</a:t>
            </a:r>
          </a:p>
          <a:p>
            <a:pPr lvl="1"/>
            <a:r>
              <a:rPr lang="en-US" dirty="0" smtClean="0"/>
              <a:t>Large amount of boiling oil</a:t>
            </a:r>
          </a:p>
          <a:p>
            <a:pPr lvl="1"/>
            <a:r>
              <a:rPr lang="en-US" dirty="0"/>
              <a:t>Propane </a:t>
            </a:r>
            <a:r>
              <a:rPr lang="en-US" dirty="0" smtClean="0"/>
              <a:t>tank</a:t>
            </a:r>
          </a:p>
          <a:p>
            <a:pPr lvl="1"/>
            <a:r>
              <a:rPr lang="en-US" dirty="0" smtClean="0"/>
              <a:t>Open flame</a:t>
            </a:r>
          </a:p>
          <a:p>
            <a:r>
              <a:rPr lang="en-US" dirty="0" smtClean="0"/>
              <a:t>Can be done safety without any automation</a:t>
            </a:r>
          </a:p>
          <a:p>
            <a:pPr lvl="1"/>
            <a:r>
              <a:rPr lang="en-US" dirty="0" smtClean="0"/>
              <a:t>No safety alarms</a:t>
            </a:r>
          </a:p>
          <a:p>
            <a:pPr lvl="1"/>
            <a:r>
              <a:rPr lang="en-US" dirty="0" smtClean="0"/>
              <a:t>No SIS</a:t>
            </a: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2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1"/>
    </mc:Choice>
    <mc:Fallback xmlns="">
      <p:transition xmlns:p14="http://schemas.microsoft.com/office/powerpoint/2010/main" spd="slow" advTm="1126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Wrong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2971800"/>
            <a:ext cx="4343400" cy="2667000"/>
          </a:xfrm>
        </p:spPr>
        <p:txBody>
          <a:bodyPr/>
          <a:lstStyle/>
          <a:p>
            <a:r>
              <a:rPr lang="en-US" dirty="0">
                <a:hlinkClick r:id="rId2"/>
              </a:rPr>
              <a:t>Turkey Deep Fat Fryer Public Service Announcment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0" y="5934670"/>
            <a:ext cx="3839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hyperlink to play video.  </a:t>
            </a:r>
          </a:p>
          <a:p>
            <a:r>
              <a:rPr lang="en-US" dirty="0"/>
              <a:t>When completed, navigate back to presentation.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548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Length: 1:03</a:t>
            </a:r>
          </a:p>
        </p:txBody>
      </p:sp>
    </p:spTree>
    <p:extLst>
      <p:ext uri="{BB962C8B-B14F-4D97-AF65-F5344CB8AC3E}">
        <p14:creationId xmlns:p14="http://schemas.microsoft.com/office/powerpoint/2010/main" val="15019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0"/>
    </mc:Choice>
    <mc:Fallback xmlns="">
      <p:transition xmlns:p14="http://schemas.microsoft.com/office/powerpoint/2010/main" spd="slow" advTm="120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Right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124200"/>
            <a:ext cx="4343400" cy="2667000"/>
          </a:xfrm>
        </p:spPr>
        <p:txBody>
          <a:bodyPr/>
          <a:lstStyle/>
          <a:p>
            <a:r>
              <a:rPr lang="en-US" dirty="0">
                <a:hlinkClick r:id="rId2"/>
              </a:rPr>
              <a:t>Proper Cooking of Deep Fried Turkey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181600"/>
            <a:ext cx="21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Length: 3:42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54864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+ 15 sec commercial </a:t>
            </a:r>
          </a:p>
          <a:p>
            <a:r>
              <a:rPr lang="en-US" sz="1200" dirty="0" smtClean="0"/>
              <a:t>note</a:t>
            </a:r>
            <a:r>
              <a:rPr lang="en-US" sz="1200" dirty="0"/>
              <a:t>: product is not endorsed by SIS-TECH </a:t>
            </a:r>
            <a:endParaRPr lang="en-US" sz="1200" dirty="0" smtClean="0"/>
          </a:p>
          <a:p>
            <a:r>
              <a:rPr lang="en-US" sz="1200" dirty="0" smtClean="0"/>
              <a:t>nor </a:t>
            </a:r>
            <a:r>
              <a:rPr lang="en-US" sz="1200" dirty="0"/>
              <a:t>is SIS-TECH affiliated with product </a:t>
            </a:r>
            <a:r>
              <a:rPr lang="en-US" sz="1200" dirty="0" smtClean="0"/>
              <a:t>manufacturer</a:t>
            </a:r>
            <a:endParaRPr lang="en-US" sz="12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6324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hyperlink to play video.  </a:t>
            </a:r>
          </a:p>
          <a:p>
            <a:r>
              <a:rPr lang="en-US" sz="1400" dirty="0"/>
              <a:t>When completed, navigate back to presentation.</a:t>
            </a:r>
          </a:p>
        </p:txBody>
      </p:sp>
    </p:spTree>
    <p:extLst>
      <p:ext uri="{BB962C8B-B14F-4D97-AF65-F5344CB8AC3E}">
        <p14:creationId xmlns:p14="http://schemas.microsoft.com/office/powerpoint/2010/main" val="55756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" y="-76200"/>
            <a:ext cx="91440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828800"/>
            <a:ext cx="2971800" cy="1295400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29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Process Supply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828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Turkey in cooler to maintain safe temperature to prevent spoilage</a:t>
            </a:r>
          </a:p>
        </p:txBody>
      </p:sp>
    </p:spTree>
    <p:extLst>
      <p:ext uri="{BB962C8B-B14F-4D97-AF65-F5344CB8AC3E}">
        <p14:creationId xmlns:p14="http://schemas.microsoft.com/office/powerpoint/2010/main" val="6244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" y="-76200"/>
            <a:ext cx="9144000" cy="670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3505200"/>
            <a:ext cx="5181600" cy="2667000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bg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048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Process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Propane Hose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48000" y="5257800"/>
            <a:ext cx="4572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000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Propane Tank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09800" y="4191000"/>
            <a:ext cx="5334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457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Fryer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4876800" y="4756666"/>
            <a:ext cx="304800" cy="5011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91000" y="3745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Thermometer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724400" y="4114800"/>
            <a:ext cx="762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541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Burner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>
            <a:off x="4724400" y="5594866"/>
            <a:ext cx="381000" cy="2725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1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2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" y="-76200"/>
            <a:ext cx="9144000" cy="6429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800" y="3124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Heat resistant gloves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0" y="30480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Timer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Fire stick – aka lighter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396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Meat Thermometer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66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Beverage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endCxn id="13" idx="3"/>
          </p:cNvCxnSpPr>
          <p:nvPr/>
        </p:nvCxnSpPr>
        <p:spPr>
          <a:xfrm flipV="1">
            <a:off x="5791200" y="3308866"/>
            <a:ext cx="381000" cy="439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19800" y="3581400"/>
            <a:ext cx="4572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29400" y="3581400"/>
            <a:ext cx="0" cy="718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1"/>
          </p:cNvCxnSpPr>
          <p:nvPr/>
        </p:nvCxnSpPr>
        <p:spPr>
          <a:xfrm flipH="1" flipV="1">
            <a:off x="6477000" y="3124200"/>
            <a:ext cx="838200" cy="1084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1"/>
          </p:cNvCxnSpPr>
          <p:nvPr/>
        </p:nvCxnSpPr>
        <p:spPr>
          <a:xfrm flipH="1">
            <a:off x="6629400" y="2470666"/>
            <a:ext cx="457200" cy="2725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2" idx="1"/>
          </p:cNvCxnSpPr>
          <p:nvPr/>
        </p:nvCxnSpPr>
        <p:spPr>
          <a:xfrm flipH="1">
            <a:off x="6629400" y="1200835"/>
            <a:ext cx="228600" cy="2147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58000" y="877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Operator Station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 aka Chair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>
            <a:stCxn id="46" idx="1"/>
          </p:cNvCxnSpPr>
          <p:nvPr/>
        </p:nvCxnSpPr>
        <p:spPr>
          <a:xfrm flipH="1">
            <a:off x="6400800" y="1937266"/>
            <a:ext cx="533400" cy="2402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34200" y="175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Side Towel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81400" y="609600"/>
            <a:ext cx="5029200" cy="4114800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bg1"/>
                </a:solidFill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81400" y="76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Operator Tools and Monitoring Station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505670"/>
            <a:ext cx="2590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Operator to continuously monitor fryer by remaining within 10 feet of fryer while process is operational.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57600" y="212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Competent </a:t>
            </a:r>
          </a:p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Trained Operator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20" grpId="0"/>
      <p:bldP spid="42" grpId="0"/>
      <p:bldP spid="46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" y="-76200"/>
            <a:ext cx="9144000" cy="6429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4600" y="3974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Heat resistant gloves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Fire Extinguisher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019800" y="3276600"/>
            <a:ext cx="685800" cy="762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3352800"/>
            <a:ext cx="4572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002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Safety Measures!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980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Foil Wrapped Propane Hose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971800" y="5029200"/>
            <a:ext cx="30480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99617" y="4724400"/>
            <a:ext cx="533400" cy="2286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432328">
            <a:off x="3413559" y="4356589"/>
            <a:ext cx="76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Safe Distance</a:t>
            </a:r>
            <a:endParaRPr lang="en-US" sz="1200" b="1" dirty="0">
              <a:solidFill>
                <a:srgbClr val="FFFF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800600" y="2590800"/>
            <a:ext cx="762000" cy="16764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7740426">
            <a:off x="3933182" y="2800773"/>
            <a:ext cx="218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Safe Distance but close enough for monitoring purposes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Beverage </a:t>
            </a: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6629400" y="2546866"/>
            <a:ext cx="304800" cy="2725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4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/>
      <p:bldP spid="27" grpId="0"/>
      <p:bldP spid="29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959" b="6959"/>
          <a:stretch>
            <a:fillRect/>
          </a:stretch>
        </p:blipFill>
        <p:spPr>
          <a:xfrm>
            <a:off x="33420" y="152400"/>
            <a:ext cx="9110579" cy="6705600"/>
          </a:xfrm>
        </p:spPr>
      </p:pic>
      <p:sp>
        <p:nvSpPr>
          <p:cNvPr id="7" name="TextBox 6"/>
          <p:cNvSpPr txBox="1"/>
          <p:nvPr/>
        </p:nvSpPr>
        <p:spPr>
          <a:xfrm>
            <a:off x="7010399" y="304800"/>
            <a:ext cx="212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Turkey Derrick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3716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Warning Beacon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(Cooking in progress)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524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Rope for lowering turkey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(firming grasp using both hands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and lower slowly!)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762000"/>
            <a:ext cx="762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5600" y="2438400"/>
            <a:ext cx="304800" cy="990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5334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Frying oil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Start-up condition: 250F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Cooking temperature: 350F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(Oil volume determined by displacement test)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00400" y="6172200"/>
            <a:ext cx="16764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2667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Turkey</a:t>
            </a:r>
          </a:p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(Thawed completely)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943600" y="3581400"/>
            <a:ext cx="2286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77000" y="4074855"/>
            <a:ext cx="2514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Warning!</a:t>
            </a:r>
          </a:p>
          <a:p>
            <a:pPr algn="ctr"/>
            <a:r>
              <a:rPr lang="en-US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Frying a frozen turkey will cause oil to erupt from fryer!</a:t>
            </a:r>
          </a:p>
          <a:p>
            <a:pPr algn="ctr"/>
            <a:r>
              <a:rPr lang="en-US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Turkey must be completely thawed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7400" y="3886200"/>
            <a:ext cx="2362200" cy="198120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256668">
            <a:off x="2303359" y="4513586"/>
            <a:ext cx="209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Safe Distance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3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1" grpId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5"/>
</p:tagLst>
</file>

<file path=ppt/theme/theme1.xml><?xml version="1.0" encoding="utf-8"?>
<a:theme xmlns:a="http://schemas.openxmlformats.org/drawingml/2006/main" name="TC300039369990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EF87E95A-37D6-4B41-A994-CE0A6419AD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A16B71-91C8-4826-B277-084493EC35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9DAC14-0CBB-4A9A-8B00-1B96A57B6958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TC300039369990</Template>
  <TotalTime>214</TotalTime>
  <Words>378</Words>
  <Application>Microsoft Macintosh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TC300039369990</vt:lpstr>
      <vt:lpstr>Keep Safe This Thanksgiving</vt:lpstr>
      <vt:lpstr>PowerPoint Presentation</vt:lpstr>
      <vt:lpstr>The Wrong Way</vt:lpstr>
      <vt:lpstr>The Right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Delivery</vt:lpstr>
      <vt:lpstr>Recipe</vt:lpstr>
      <vt:lpstr>API 521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Safe This Thanksgiving</dc:title>
  <dc:subject/>
  <dc:creator/>
  <cp:keywords/>
  <dc:description/>
  <cp:lastModifiedBy>Angela Summers</cp:lastModifiedBy>
  <cp:revision>29</cp:revision>
  <dcterms:modified xsi:type="dcterms:W3CDTF">2010-11-29T16:41:59Z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TC300039369990</vt:lpwstr>
  </property>
</Properties>
</file>